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16"/>
  </p:notesMasterIdLst>
  <p:handoutMasterIdLst>
    <p:handoutMasterId r:id="rId17"/>
  </p:handoutMasterIdLst>
  <p:sldIdLst>
    <p:sldId id="257" r:id="rId2"/>
    <p:sldId id="300" r:id="rId3"/>
    <p:sldId id="291" r:id="rId4"/>
    <p:sldId id="286" r:id="rId5"/>
    <p:sldId id="306" r:id="rId6"/>
    <p:sldId id="301" r:id="rId7"/>
    <p:sldId id="295" r:id="rId8"/>
    <p:sldId id="258" r:id="rId9"/>
    <p:sldId id="303" r:id="rId10"/>
    <p:sldId id="266" r:id="rId11"/>
    <p:sldId id="274" r:id="rId12"/>
    <p:sldId id="293" r:id="rId13"/>
    <p:sldId id="297" r:id="rId14"/>
    <p:sldId id="285" r:id="rId15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A99C70-D6F0-70AA-286B-523C8A74FABA}" v="6" dt="2018-07-27T03:58:11.436"/>
    <p1510:client id="{72110829-E28D-448B-B485-664F0C171834}" v="642" dt="2018-07-27T05:22:48.068"/>
    <p1510:client id="{45720653-D2A2-594F-BEA4-954E5943F48E}" v="1767" dt="2018-07-27T14:49:59.589"/>
    <p1510:client id="{EA008EE8-D2BB-44D4-4B7F-F0AD3EB5D19C}" v="107" dt="2018-07-27T06:30:35.520"/>
    <p1510:client id="{D61F358C-D8A9-9AD2-7288-809C674A521E}" v="66" dt="2018-07-27T08:15:08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35"/>
    <p:restoredTop sz="94643"/>
  </p:normalViewPr>
  <p:slideViewPr>
    <p:cSldViewPr snapToGrid="0">
      <p:cViewPr varScale="1">
        <p:scale>
          <a:sx n="54" d="100"/>
          <a:sy n="54" d="100"/>
        </p:scale>
        <p:origin x="240" y="528"/>
      </p:cViewPr>
      <p:guideLst>
        <p:guide orient="horz" pos="3240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0694D-C816-4799-8434-FF8CC07F3132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C77BE-1EED-4370-943A-7114F211A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235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20D54-2C2D-47E6-863C-58AABB3957B6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BA1EA-889B-414D-85D8-77923215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9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BA1EA-889B-414D-85D8-7792321565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5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411424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/>
              <a:t>Master Title</a:t>
            </a:r>
            <a:endParaRPr lang="en-US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413190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399771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5122778"/>
            <a:ext cx="16417824" cy="2036946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93856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6" grpId="0" animBg="1"/>
      <p:bldP spid="9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068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/>
              <a:t>Master Title</a:t>
            </a:r>
            <a:endParaRPr 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/>
              <a:t>The Power of PowerPoint – http://thepopp.com</a:t>
            </a:r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654374" y="7578835"/>
            <a:ext cx="1197234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1673388" y="8281980"/>
            <a:ext cx="11972342" cy="1254008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3" name="正方形/長方形 12"/>
          <p:cNvSpPr/>
          <p:nvPr userDrawn="1"/>
        </p:nvSpPr>
        <p:spPr>
          <a:xfrm rot="363050">
            <a:off x="10335040" y="2440959"/>
            <a:ext cx="5869837" cy="51147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181779" y="2145738"/>
            <a:ext cx="16470511" cy="521402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-57084" y="2289756"/>
            <a:ext cx="16201799" cy="4941976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394040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animBg="1"/>
      <p:bldP spid="8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/>
              <a:t>Master Title</a:t>
            </a:r>
            <a:endParaRPr 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/>
              <a:t>The Power of PowerPoint – http://thepopp.com</a:t>
            </a:r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1519127" y="2407196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8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1519127" y="3140213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9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3814614" y="4711452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8" hasCustomPrompt="1"/>
          </p:nvPr>
        </p:nvSpPr>
        <p:spPr>
          <a:xfrm>
            <a:off x="3814614" y="5444469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6190878" y="7015708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4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6190878" y="7748725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366342" y="2551212"/>
            <a:ext cx="132455" cy="129614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3670598" y="4855468"/>
            <a:ext cx="132455" cy="129614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6046862" y="7159724"/>
            <a:ext cx="132455" cy="129614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6720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animBg="1"/>
      <p:bldP spid="21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aph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グラフ プレースホルダー 10"/>
          <p:cNvSpPr>
            <a:spLocks noGrp="1"/>
          </p:cNvSpPr>
          <p:nvPr>
            <p:ph type="chart" sz="quarter" idx="14" hasCustomPrompt="1"/>
          </p:nvPr>
        </p:nvSpPr>
        <p:spPr>
          <a:xfrm>
            <a:off x="2014414" y="2047156"/>
            <a:ext cx="14545616" cy="52565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Add Graph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/>
              <a:t>Master Title</a:t>
            </a:r>
            <a:endParaRPr 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/>
              <a:t>The Power of PowerPoint – http://thepopp.com</a:t>
            </a:r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/>
          </a:p>
        </p:txBody>
      </p:sp>
      <p:sp>
        <p:nvSpPr>
          <p:cNvPr id="68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2002740" y="7313455"/>
            <a:ext cx="11604962" cy="566349"/>
          </a:xfrm>
        </p:spPr>
        <p:txBody>
          <a:bodyPr anchor="ctr">
            <a:noAutofit/>
          </a:bodyPr>
          <a:lstStyle>
            <a:lvl1pPr>
              <a:defRPr sz="32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0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1993974" y="7929114"/>
            <a:ext cx="11593288" cy="1154579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5200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31988" y="7209716"/>
            <a:ext cx="12662623" cy="1059135"/>
          </a:xfrm>
        </p:spPr>
        <p:txBody>
          <a:bodyPr/>
          <a:lstStyle>
            <a:lvl1pPr algn="l">
              <a:defRPr sz="6600"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/>
              <a:t>Master Title</a:t>
            </a:r>
            <a:endParaRPr lang="en-US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1454817" y="7283107"/>
            <a:ext cx="3024336" cy="11623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335855" y="7230437"/>
            <a:ext cx="3024336" cy="11623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6215" y="8075106"/>
            <a:ext cx="12631887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335855" y="7735788"/>
            <a:ext cx="3024336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bg1">
                    <a:lumMod val="75000"/>
                  </a:schemeClr>
                </a:solidFill>
                <a:effectLst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0180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6" grpId="0" animBg="1"/>
      <p:bldP spid="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1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31988" y="3609316"/>
            <a:ext cx="12662623" cy="1059135"/>
          </a:xfrm>
        </p:spPr>
        <p:txBody>
          <a:bodyPr/>
          <a:lstStyle>
            <a:lvl1pPr algn="l">
              <a:defRPr sz="6600"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/>
              <a:t>Master Title</a:t>
            </a:r>
            <a:endParaRPr lang="en-US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1454817" y="3682707"/>
            <a:ext cx="3024336" cy="11623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335855" y="3630037"/>
            <a:ext cx="3024336" cy="11623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6215" y="4474706"/>
            <a:ext cx="12631887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335855" y="4135388"/>
            <a:ext cx="3024336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bg1">
                    <a:lumMod val="75000"/>
                  </a:schemeClr>
                </a:solidFill>
                <a:effectLst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4531989" y="7015708"/>
            <a:ext cx="12604105" cy="2448272"/>
          </a:xfrm>
        </p:spPr>
        <p:txBody>
          <a:bodyPr anchor="b">
            <a:normAutofit/>
          </a:bodyPr>
          <a:lstStyle>
            <a:lvl1pPr algn="r"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33086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6" grpId="0" animBg="1"/>
      <p:bldP spid="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1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18286413" cy="10287000"/>
          </a:xfrm>
          <a:effectLst/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21" hasCustomPrompt="1"/>
          </p:nvPr>
        </p:nvSpPr>
        <p:spPr>
          <a:xfrm rot="360000">
            <a:off x="1042518" y="7380229"/>
            <a:ext cx="7061007" cy="1649259"/>
          </a:xfr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8" hasCustomPrompt="1"/>
          </p:nvPr>
        </p:nvSpPr>
        <p:spPr>
          <a:xfrm rot="366632">
            <a:off x="966598" y="8394242"/>
            <a:ext cx="6993648" cy="635135"/>
          </a:xfrm>
        </p:spPr>
        <p:txBody>
          <a:bodyPr>
            <a:normAutofit/>
          </a:bodyPr>
          <a:lstStyle>
            <a:lvl1pPr algn="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718270" y="7303740"/>
            <a:ext cx="7291175" cy="1080120"/>
          </a:xfrm>
          <a:blipFill dpi="0" rotWithShape="1">
            <a:blip r:embed="rId3"/>
            <a:srcRect/>
            <a:tile tx="0" ty="0" sx="100000" sy="100000" flip="none" algn="tl"/>
          </a:blip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>
              <a:spcBef>
                <a:spcPts val="0"/>
              </a:spcBef>
              <a:defRPr sz="5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22188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build="p" animBg="1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presetID="2" presetClass="entr" presetSubtype="9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9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18286413" cy="10287000"/>
          </a:xfrm>
          <a:effectLst/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2335188"/>
            <a:ext cx="16849872" cy="1152128"/>
          </a:xfr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862286" y="679004"/>
            <a:ext cx="16849872" cy="1800200"/>
          </a:xfrm>
          <a:noFill/>
          <a:effectLst/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3303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 rot="363050">
            <a:off x="-236407" y="-371382"/>
            <a:ext cx="17399462" cy="791140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45825" y="-152104"/>
            <a:ext cx="17329052" cy="804484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718270" y="8252782"/>
            <a:ext cx="14185576" cy="108012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5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-289842" y="-185092"/>
            <a:ext cx="17388000" cy="7992888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8" hasCustomPrompt="1"/>
          </p:nvPr>
        </p:nvSpPr>
        <p:spPr>
          <a:xfrm>
            <a:off x="790278" y="9116877"/>
            <a:ext cx="15985776" cy="635135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05668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/>
              <a:t>Master Title</a:t>
            </a:r>
            <a:endParaRPr 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/>
              <a:t>The Power of PowerPoint – http://thepopp.com</a:t>
            </a:r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1519127" y="2407196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8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1519127" y="3140213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9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3814614" y="4711452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8" hasCustomPrompt="1"/>
          </p:nvPr>
        </p:nvSpPr>
        <p:spPr>
          <a:xfrm>
            <a:off x="3814614" y="5444469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6190878" y="7015708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4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6190878" y="7748725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2446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06302" y="3559324"/>
            <a:ext cx="16057784" cy="1923231"/>
          </a:xfrm>
          <a:effectLst/>
        </p:spPr>
        <p:txBody>
          <a:bodyPr anchor="b"/>
          <a:lstStyle>
            <a:lvl1pPr algn="ctr">
              <a:defRPr sz="5400"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j-ea"/>
              </a:defRPr>
            </a:lvl1pPr>
          </a:lstStyle>
          <a:p>
            <a:r>
              <a:rPr lang="en-US" altLang="ja-JP"/>
              <a:t>Master Title</a:t>
            </a: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053850" y="5432826"/>
            <a:ext cx="16018807" cy="1654890"/>
          </a:xfrm>
        </p:spPr>
        <p:txBody>
          <a:bodyPr/>
          <a:lstStyle>
            <a:lvl1pPr algn="ctr"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6238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/>
              <a:t>The Power of PowerPoint – http://thepopp.com</a:t>
            </a:r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/>
              <a:t>Master Title</a:t>
            </a:r>
            <a:endParaRPr lang="en-US"/>
          </a:p>
        </p:txBody>
      </p:sp>
      <p:sp>
        <p:nvSpPr>
          <p:cNvPr id="13" name="正方形/長方形 12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3" grpId="0" animBg="1"/>
      <p:bldP spid="14" grpId="0" animBg="1"/>
      <p:bldP spid="1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6"/>
            <a:ext cx="18287207" cy="10286554"/>
          </a:xfrm>
          <a:prstGeom prst="rect">
            <a:avLst/>
          </a:prstGeom>
        </p:spPr>
      </p:pic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1" y="411957"/>
            <a:ext cx="16457772" cy="105913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/>
              <a:t>Master Title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975149"/>
            <a:ext cx="16457772" cy="7214098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/>
              <a:t>Master Text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14321" y="9534526"/>
            <a:ext cx="426683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C836A-9FCA-458F-99FA-C7D60BED9CD6}" type="datetime1">
              <a:rPr lang="en-US" smtClean="0"/>
              <a:t>7/27/2018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247858" y="9534526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 Power of PowerPoint – http://thepopp.com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3105263" y="9534526"/>
            <a:ext cx="426683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2DA67-16D1-416E-90B8-EEE34644D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6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  <p:sldLayoutId id="2147483682" r:id="rId3"/>
    <p:sldLayoutId id="2147483674" r:id="rId4"/>
    <p:sldLayoutId id="2147483681" r:id="rId5"/>
    <p:sldLayoutId id="2147483664" r:id="rId6"/>
    <p:sldLayoutId id="2147483676" r:id="rId7"/>
    <p:sldLayoutId id="2147483679" r:id="rId8"/>
    <p:sldLayoutId id="2147483734" r:id="rId9"/>
    <p:sldLayoutId id="2147483738" r:id="rId10"/>
    <p:sldLayoutId id="2147483729" r:id="rId11"/>
    <p:sldLayoutId id="2147483677" r:id="rId12"/>
  </p:sldLayoutIdLst>
  <p:hf sldNum="0" hdr="0" ftr="0" dt="0"/>
  <p:txStyles>
    <p:titleStyle>
      <a:lvl1pPr algn="ctr" defTabSz="1632753" rtl="0" eaLnBrk="1" latinLnBrk="0" hangingPunct="1">
        <a:spcBef>
          <a:spcPct val="0"/>
        </a:spcBef>
        <a:buNone/>
        <a:defRPr sz="8000" kern="1200" baseline="0">
          <a:solidFill>
            <a:schemeClr val="tx1"/>
          </a:solidFill>
          <a:latin typeface="+mj-lt"/>
          <a:ea typeface="Roboto Thin" pitchFamily="2" charset="0"/>
          <a:cs typeface="Clear Sans Thin" panose="020B0203030202020304" pitchFamily="34" charset="0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Funding successful projects on Kickstarter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46EDD-462B-478C-91C2-B6C8BD346D42}"/>
              </a:ext>
            </a:extLst>
          </p:cNvPr>
          <p:cNvSpPr txBox="1"/>
          <p:nvPr/>
        </p:nvSpPr>
        <p:spPr>
          <a:xfrm>
            <a:off x="7991078" y="5287516"/>
            <a:ext cx="23042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6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6C4AF-5B20-424B-A7C3-51B0CD261768}"/>
              </a:ext>
            </a:extLst>
          </p:cNvPr>
          <p:cNvSpPr txBox="1"/>
          <p:nvPr/>
        </p:nvSpPr>
        <p:spPr>
          <a:xfrm>
            <a:off x="12023526" y="7735788"/>
            <a:ext cx="7920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/>
              <a:t>- </a:t>
            </a:r>
            <a:r>
              <a:rPr lang="en-HK" err="1"/>
              <a:t>Kowshik</a:t>
            </a:r>
            <a:r>
              <a:rPr lang="en-HK"/>
              <a:t> Balaji Thiagarajan</a:t>
            </a:r>
          </a:p>
          <a:p>
            <a:r>
              <a:rPr lang="en-HK"/>
              <a:t>- Charon Guo </a:t>
            </a:r>
          </a:p>
          <a:p>
            <a:r>
              <a:rPr lang="en-HK"/>
              <a:t>- Ronnie Li </a:t>
            </a:r>
          </a:p>
        </p:txBody>
      </p:sp>
    </p:spTree>
    <p:extLst>
      <p:ext uri="{BB962C8B-B14F-4D97-AF65-F5344CB8AC3E}">
        <p14:creationId xmlns:p14="http://schemas.microsoft.com/office/powerpoint/2010/main" val="8772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334"/>
    </mc:Choice>
    <mc:Fallback xmlns="">
      <p:transition advTm="53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5974854" y="6799684"/>
            <a:ext cx="3888432" cy="1021050"/>
          </a:xfrm>
        </p:spPr>
        <p:txBody>
          <a:bodyPr/>
          <a:lstStyle/>
          <a:p>
            <a:r>
              <a:rPr lang="en-US"/>
              <a:t>Word Cloud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833D6E4-65C5-F242-A880-3BA5CAFF81C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" t="3389" r="-589" b="8490"/>
          <a:stretch/>
        </p:blipFill>
        <p:spPr>
          <a:xfrm>
            <a:off x="1366342" y="679004"/>
            <a:ext cx="13297643" cy="6336704"/>
          </a:xfrm>
        </p:spPr>
      </p:pic>
    </p:spTree>
    <p:extLst>
      <p:ext uri="{BB962C8B-B14F-4D97-AF65-F5344CB8AC3E}">
        <p14:creationId xmlns:p14="http://schemas.microsoft.com/office/powerpoint/2010/main" val="15449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405"/>
    </mc:Choice>
    <mc:Fallback xmlns="">
      <p:transition advTm="240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18"/>
          <p:cNvSpPr>
            <a:spLocks noGrp="1"/>
          </p:cNvSpPr>
          <p:nvPr>
            <p:ph type="body" sz="quarter" idx="13"/>
          </p:nvPr>
        </p:nvSpPr>
        <p:spPr>
          <a:xfrm>
            <a:off x="1582366" y="607418"/>
            <a:ext cx="13321480" cy="647650"/>
          </a:xfrm>
        </p:spPr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18" name="タイトル 17"/>
          <p:cNvSpPr>
            <a:spLocks noGrp="1"/>
          </p:cNvSpPr>
          <p:nvPr>
            <p:ph type="title"/>
          </p:nvPr>
        </p:nvSpPr>
        <p:spPr>
          <a:xfrm>
            <a:off x="1542418" y="-329108"/>
            <a:ext cx="16457772" cy="1059135"/>
          </a:xfrm>
        </p:spPr>
        <p:txBody>
          <a:bodyPr>
            <a:normAutofit fontScale="90000"/>
          </a:bodyPr>
          <a:lstStyle/>
          <a:p>
            <a:r>
              <a:rPr lang="en-US"/>
              <a:t>Top 50 Successful Project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C5C8BA2-784E-6A4F-82A2-8F3C9F88A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18" y="1066528"/>
            <a:ext cx="11585312" cy="758182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236735-8880-AA4A-A605-6034A132306F}"/>
              </a:ext>
            </a:extLst>
          </p:cNvPr>
          <p:cNvSpPr/>
          <p:nvPr/>
        </p:nvSpPr>
        <p:spPr>
          <a:xfrm>
            <a:off x="1582366" y="1066528"/>
            <a:ext cx="3024336" cy="7677372"/>
          </a:xfrm>
          <a:prstGeom prst="rect">
            <a:avLst/>
          </a:prstGeom>
          <a:noFill/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1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605"/>
    </mc:Choice>
    <mc:Fallback xmlns="">
      <p:transition advTm="560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6C6F09-270E-9F47-B11B-7F8182AD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58" y="3631332"/>
            <a:ext cx="15446461" cy="23042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9A0723-76AC-3344-83D4-C15663161077}"/>
              </a:ext>
            </a:extLst>
          </p:cNvPr>
          <p:cNvSpPr txBox="1"/>
          <p:nvPr/>
        </p:nvSpPr>
        <p:spPr>
          <a:xfrm>
            <a:off x="3674853" y="1380226"/>
            <a:ext cx="9506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One of the Main factor: --Backers</a:t>
            </a:r>
          </a:p>
        </p:txBody>
      </p:sp>
    </p:spTree>
    <p:extLst>
      <p:ext uri="{BB962C8B-B14F-4D97-AF65-F5344CB8AC3E}">
        <p14:creationId xmlns:p14="http://schemas.microsoft.com/office/powerpoint/2010/main" val="244481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11D83-BE47-A14D-A8A7-0246F0BA4E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310" y="1255068"/>
            <a:ext cx="12385376" cy="1872208"/>
          </a:xfrm>
        </p:spPr>
        <p:txBody>
          <a:bodyPr/>
          <a:lstStyle/>
          <a:p>
            <a:r>
              <a:rPr lang="en-US" sz="8800"/>
              <a:t>Application of the Model: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F7E93E-649F-AA45-AD50-09C56988E6DA}"/>
              </a:ext>
            </a:extLst>
          </p:cNvPr>
          <p:cNvSpPr txBox="1"/>
          <p:nvPr/>
        </p:nvSpPr>
        <p:spPr>
          <a:xfrm>
            <a:off x="2950518" y="3703340"/>
            <a:ext cx="648299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zh-CN" sz="6000"/>
              <a:t>Venture Capitalists</a:t>
            </a:r>
          </a:p>
          <a:p>
            <a:pPr marL="457200" indent="-457200">
              <a:buFontTx/>
              <a:buChar char="-"/>
            </a:pPr>
            <a:r>
              <a:rPr lang="en-US" sz="6000"/>
              <a:t>Angel Investors</a:t>
            </a:r>
          </a:p>
          <a:p>
            <a:pPr marL="457200" indent="-457200">
              <a:buFontTx/>
              <a:buChar char="-"/>
            </a:pPr>
            <a:r>
              <a:rPr lang="en-US" sz="6000"/>
              <a:t>P2P Companies</a:t>
            </a:r>
          </a:p>
          <a:p>
            <a:pPr marL="457200" indent="-457200">
              <a:buFontTx/>
              <a:buChar char="-"/>
            </a:pPr>
            <a:r>
              <a:rPr lang="en-US" sz="60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0589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 For Listening! </a:t>
            </a:r>
            <a:r>
              <a:rPr lang="en-US">
                <a:sym typeface="Wingdings" panose="05000000000000000000" pitchFamily="2" charset="2"/>
              </a:rPr>
              <a:t></a:t>
            </a:r>
            <a:r>
              <a:rPr lang="en-US"/>
              <a:t> 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Any questions?</a:t>
            </a:r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Jun Akizaki – The  Power of PowerPoint</a:t>
            </a:r>
          </a:p>
          <a:p>
            <a:r>
              <a:rPr lang="en-US"/>
              <a:t>Used Font: Roboto, Clear Sans</a:t>
            </a:r>
          </a:p>
        </p:txBody>
      </p:sp>
    </p:spTree>
    <p:extLst>
      <p:ext uri="{BB962C8B-B14F-4D97-AF65-F5344CB8AC3E}">
        <p14:creationId xmlns:p14="http://schemas.microsoft.com/office/powerpoint/2010/main" val="268368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04"/>
    </mc:Choice>
    <mc:Fallback xmlns="">
      <p:transition advTm="570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8597A28-8AB6-4492-8A02-1E472AEDFA3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r="4400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D04F2-BC98-49D6-B9E8-A9DF00239E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12660-17E1-452F-9010-A604D02CCA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HK"/>
              <a:t>A crowd-funding platform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C2E37-CC2F-46CE-BC94-E6AC2A5C0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HK"/>
              <a:t>What is Kickstarter?</a:t>
            </a:r>
          </a:p>
        </p:txBody>
      </p:sp>
    </p:spTree>
    <p:extLst>
      <p:ext uri="{BB962C8B-B14F-4D97-AF65-F5344CB8AC3E}">
        <p14:creationId xmlns:p14="http://schemas.microsoft.com/office/powerpoint/2010/main" val="329625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D597-2F1B-4022-ABAD-A6E5FA31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08" y="2263180"/>
            <a:ext cx="16057784" cy="1923231"/>
          </a:xfrm>
        </p:spPr>
        <p:txBody>
          <a:bodyPr/>
          <a:lstStyle/>
          <a:p>
            <a:r>
              <a:rPr lang="en-HK"/>
              <a:t>Simple formula of Kickstarter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3B8FF-B393-414F-9170-4B7212D27E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3850" y="5432826"/>
            <a:ext cx="16018807" cy="1654890"/>
          </a:xfrm>
        </p:spPr>
        <p:txBody>
          <a:bodyPr>
            <a:normAutofit/>
          </a:bodyPr>
          <a:lstStyle/>
          <a:p>
            <a:r>
              <a:rPr lang="en-HK" sz="8000">
                <a:solidFill>
                  <a:schemeClr val="bg1"/>
                </a:solidFill>
              </a:rPr>
              <a:t>Reach goal amount on time = Success</a:t>
            </a:r>
          </a:p>
        </p:txBody>
      </p:sp>
    </p:spTree>
    <p:extLst>
      <p:ext uri="{BB962C8B-B14F-4D97-AF65-F5344CB8AC3E}">
        <p14:creationId xmlns:p14="http://schemas.microsoft.com/office/powerpoint/2010/main" val="242285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A24164-79D4-4502-A08A-E558797BEC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HK"/>
              <a:t>Which one is more likely to reach the target?  </a:t>
            </a:r>
          </a:p>
        </p:txBody>
      </p:sp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F38EF84-8145-4802-A4F9-0F511ADBE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454" y="-33939"/>
            <a:ext cx="12097344" cy="763021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1327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82EF25-CAEA-834C-9A92-63CB601F0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48" y="-245270"/>
            <a:ext cx="15514323" cy="1033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02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51F7DB88-B61F-4C35-A2F1-4851801359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06" y="679004"/>
            <a:ext cx="17497944" cy="99371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5B9F2F-D566-492C-89D2-A2185737E5D8}"/>
              </a:ext>
            </a:extLst>
          </p:cNvPr>
          <p:cNvSpPr/>
          <p:nvPr/>
        </p:nvSpPr>
        <p:spPr>
          <a:xfrm rot="530735">
            <a:off x="1582366" y="6943700"/>
            <a:ext cx="6984776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FD5A8-30F5-40AE-BA92-A1F21871B72C}"/>
              </a:ext>
            </a:extLst>
          </p:cNvPr>
          <p:cNvSpPr/>
          <p:nvPr/>
        </p:nvSpPr>
        <p:spPr>
          <a:xfrm>
            <a:off x="1726382" y="6835688"/>
            <a:ext cx="6696744" cy="11521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551F2-7A45-4B10-86EC-BF1E04CCA419}"/>
              </a:ext>
            </a:extLst>
          </p:cNvPr>
          <p:cNvSpPr txBox="1"/>
          <p:nvPr/>
        </p:nvSpPr>
        <p:spPr>
          <a:xfrm>
            <a:off x="2116859" y="7015708"/>
            <a:ext cx="6120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4400" b="1"/>
              <a:t>2009-2015 from Kaggle </a:t>
            </a:r>
          </a:p>
        </p:txBody>
      </p:sp>
    </p:spTree>
    <p:extLst>
      <p:ext uri="{BB962C8B-B14F-4D97-AF65-F5344CB8AC3E}">
        <p14:creationId xmlns:p14="http://schemas.microsoft.com/office/powerpoint/2010/main" val="58604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D12698-331A-DB43-A5AF-C4B2005AD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02" y="1831132"/>
            <a:ext cx="15796867" cy="569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フリーフォーム 43"/>
          <p:cNvSpPr/>
          <p:nvPr/>
        </p:nvSpPr>
        <p:spPr>
          <a:xfrm>
            <a:off x="-206062" y="2846231"/>
            <a:ext cx="18893307" cy="3863662"/>
          </a:xfrm>
          <a:custGeom>
            <a:avLst/>
            <a:gdLst>
              <a:gd name="connsiteX0" fmla="*/ 0 w 18893307"/>
              <a:gd name="connsiteY0" fmla="*/ 502276 h 3863662"/>
              <a:gd name="connsiteX1" fmla="*/ 4958366 w 18893307"/>
              <a:gd name="connsiteY1" fmla="*/ 502276 h 3863662"/>
              <a:gd name="connsiteX2" fmla="*/ 4958366 w 18893307"/>
              <a:gd name="connsiteY2" fmla="*/ 3863662 h 3863662"/>
              <a:gd name="connsiteX3" fmla="*/ 5924282 w 18893307"/>
              <a:gd name="connsiteY3" fmla="*/ 3863662 h 3863662"/>
              <a:gd name="connsiteX4" fmla="*/ 5924282 w 18893307"/>
              <a:gd name="connsiteY4" fmla="*/ 850006 h 3863662"/>
              <a:gd name="connsiteX5" fmla="*/ 11681138 w 18893307"/>
              <a:gd name="connsiteY5" fmla="*/ 850006 h 3863662"/>
              <a:gd name="connsiteX6" fmla="*/ 11681138 w 18893307"/>
              <a:gd name="connsiteY6" fmla="*/ 3078051 h 3863662"/>
              <a:gd name="connsiteX7" fmla="*/ 12750085 w 18893307"/>
              <a:gd name="connsiteY7" fmla="*/ 3078051 h 3863662"/>
              <a:gd name="connsiteX8" fmla="*/ 12750085 w 18893307"/>
              <a:gd name="connsiteY8" fmla="*/ 0 h 3863662"/>
              <a:gd name="connsiteX9" fmla="*/ 18893307 w 18893307"/>
              <a:gd name="connsiteY9" fmla="*/ 0 h 38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893307" h="3863662">
                <a:moveTo>
                  <a:pt x="0" y="502276"/>
                </a:moveTo>
                <a:lnTo>
                  <a:pt x="4958366" y="502276"/>
                </a:lnTo>
                <a:lnTo>
                  <a:pt x="4958366" y="3863662"/>
                </a:lnTo>
                <a:lnTo>
                  <a:pt x="5924282" y="3863662"/>
                </a:lnTo>
                <a:lnTo>
                  <a:pt x="5924282" y="850006"/>
                </a:lnTo>
                <a:lnTo>
                  <a:pt x="11681138" y="850006"/>
                </a:lnTo>
                <a:lnTo>
                  <a:pt x="11681138" y="3078051"/>
                </a:lnTo>
                <a:lnTo>
                  <a:pt x="12750085" y="3078051"/>
                </a:lnTo>
                <a:lnTo>
                  <a:pt x="12750085" y="0"/>
                </a:lnTo>
                <a:lnTo>
                  <a:pt x="18893307" y="0"/>
                </a:lnTo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Process</a:t>
            </a:r>
          </a:p>
        </p:txBody>
      </p:sp>
      <p:sp>
        <p:nvSpPr>
          <p:cNvPr id="10" name="正方形/長方形 9"/>
          <p:cNvSpPr/>
          <p:nvPr/>
        </p:nvSpPr>
        <p:spPr>
          <a:xfrm rot="363050">
            <a:off x="1054566" y="2958658"/>
            <a:ext cx="2523812" cy="907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/>
        </p:nvSpPr>
        <p:spPr>
          <a:xfrm>
            <a:off x="934294" y="2879465"/>
            <a:ext cx="2523812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32203" y="3063266"/>
            <a:ext cx="4104456" cy="646331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sz="3600">
                <a:solidFill>
                  <a:srgbClr val="F2F2F2"/>
                </a:solidFill>
                <a:latin typeface="Clear Sans Light" panose="020B0303030202020304" pitchFamily="34" charset="0"/>
                <a:cs typeface="Clear Sans Light" panose="020B0303030202020304" pitchFamily="34" charset="0"/>
              </a:rPr>
              <a:t>Import Data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102645" y="7648292"/>
            <a:ext cx="6727961" cy="2062103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Remove Redundant</a:t>
            </a:r>
            <a:endParaRPr lang="en-US" err="1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Transformation (string -&gt; vector)</a:t>
            </a:r>
          </a:p>
          <a:p>
            <a:r>
              <a:rPr lang="en-US">
                <a:solidFill>
                  <a:schemeClr val="bg1"/>
                </a:solidFill>
              </a:rPr>
              <a:t> =&gt; TF-IDF</a:t>
            </a:r>
            <a:endParaRPr lang="en-US"/>
          </a:p>
        </p:txBody>
      </p:sp>
      <p:sp>
        <p:nvSpPr>
          <p:cNvPr id="23" name="正方形/長方形 22"/>
          <p:cNvSpPr/>
          <p:nvPr/>
        </p:nvSpPr>
        <p:spPr>
          <a:xfrm rot="363050">
            <a:off x="4030913" y="6296849"/>
            <a:ext cx="2523812" cy="907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正方形/長方形 23"/>
          <p:cNvSpPr/>
          <p:nvPr/>
        </p:nvSpPr>
        <p:spPr>
          <a:xfrm>
            <a:off x="3910641" y="6217656"/>
            <a:ext cx="2523812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Clean Data</a:t>
            </a:r>
          </a:p>
        </p:txBody>
      </p:sp>
      <p:sp>
        <p:nvSpPr>
          <p:cNvPr id="27" name="正方形/長方形 26"/>
          <p:cNvSpPr/>
          <p:nvPr/>
        </p:nvSpPr>
        <p:spPr>
          <a:xfrm rot="363050">
            <a:off x="7020952" y="3336327"/>
            <a:ext cx="2523812" cy="907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正方形/長方形 27"/>
          <p:cNvSpPr/>
          <p:nvPr/>
        </p:nvSpPr>
        <p:spPr>
          <a:xfrm>
            <a:off x="6900680" y="3257134"/>
            <a:ext cx="2523812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Split Data</a:t>
            </a:r>
          </a:p>
        </p:txBody>
      </p:sp>
      <p:sp>
        <p:nvSpPr>
          <p:cNvPr id="31" name="正方形/長方形 30"/>
          <p:cNvSpPr/>
          <p:nvPr/>
        </p:nvSpPr>
        <p:spPr>
          <a:xfrm rot="363050">
            <a:off x="10919662" y="5518166"/>
            <a:ext cx="2523812" cy="907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正方形/長方形 31"/>
          <p:cNvSpPr/>
          <p:nvPr/>
        </p:nvSpPr>
        <p:spPr>
          <a:xfrm>
            <a:off x="10832698" y="5438973"/>
            <a:ext cx="2640392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Build/Run Model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0830607" y="6949235"/>
            <a:ext cx="4073239" cy="2062103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Decision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Logistic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Naïve Bayes</a:t>
            </a:r>
          </a:p>
        </p:txBody>
      </p:sp>
      <p:sp>
        <p:nvSpPr>
          <p:cNvPr id="35" name="正方形/長方形 34"/>
          <p:cNvSpPr/>
          <p:nvPr/>
        </p:nvSpPr>
        <p:spPr>
          <a:xfrm rot="363050">
            <a:off x="13731506" y="2428481"/>
            <a:ext cx="2523812" cy="907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正方形/長方形 35"/>
          <p:cNvSpPr/>
          <p:nvPr/>
        </p:nvSpPr>
        <p:spPr>
          <a:xfrm>
            <a:off x="13611234" y="2349288"/>
            <a:ext cx="2523812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Evaluate Model</a:t>
            </a: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3642451" y="3859550"/>
            <a:ext cx="5124248" cy="2062103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ROC (Receiver Operating Characteristic)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PR (Precision Recall)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3E967-BD4A-408D-8E9D-AEF8DBA69CB5}"/>
              </a:ext>
            </a:extLst>
          </p:cNvPr>
          <p:cNvSpPr txBox="1"/>
          <p:nvPr/>
        </p:nvSpPr>
        <p:spPr>
          <a:xfrm>
            <a:off x="4571603" y="4914900"/>
            <a:ext cx="9143206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F2F2F"/>
                </a:solidFill>
                <a:latin typeface="Clear Sans Light"/>
              </a:rPr>
              <a:t>​</a:t>
            </a:r>
          </a:p>
        </p:txBody>
      </p:sp>
      <p:sp>
        <p:nvSpPr>
          <p:cNvPr id="3" name="テキスト ボックス 25">
            <a:extLst>
              <a:ext uri="{FF2B5EF4-FFF2-40B4-BE49-F238E27FC236}">
                <a16:creationId xmlns:a16="http://schemas.microsoft.com/office/drawing/2014/main" id="{36407A2D-2066-488B-983C-C73A93254D42}"/>
              </a:ext>
            </a:extLst>
          </p:cNvPr>
          <p:cNvSpPr txBox="1"/>
          <p:nvPr/>
        </p:nvSpPr>
        <p:spPr>
          <a:xfrm>
            <a:off x="-8825" y="6659371"/>
            <a:ext cx="4429397" cy="2677656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indent="266700"/>
            <a:r>
              <a:rPr lang="en-US" sz="2800">
                <a:solidFill>
                  <a:schemeClr val="bg1"/>
                </a:solidFill>
              </a:rPr>
              <a:t>TF-IDF(Term frequency -inverse document frequency)</a:t>
            </a:r>
          </a:p>
          <a:p>
            <a:pPr indent="266700"/>
            <a:r>
              <a:rPr lang="en-US" sz="2800">
                <a:solidFill>
                  <a:schemeClr val="bg1"/>
                </a:solidFill>
              </a:rPr>
              <a:t>                 || </a:t>
            </a:r>
          </a:p>
          <a:p>
            <a:pPr indent="266700"/>
            <a:r>
              <a:rPr lang="en-US" sz="2800">
                <a:solidFill>
                  <a:schemeClr val="bg1"/>
                </a:solidFill>
              </a:rPr>
              <a:t>A vectorization method to reflect the importance of a term to a document. </a:t>
            </a:r>
            <a:endParaRPr lang="en-US" sz="2800"/>
          </a:p>
        </p:txBody>
      </p:sp>
      <p:sp>
        <p:nvSpPr>
          <p:cNvPr id="40" name="テキスト ボックス 33">
            <a:extLst>
              <a:ext uri="{FF2B5EF4-FFF2-40B4-BE49-F238E27FC236}">
                <a16:creationId xmlns:a16="http://schemas.microsoft.com/office/drawing/2014/main" id="{803DFC37-D508-1E48-BF6F-F96242D86C9A}"/>
              </a:ext>
            </a:extLst>
          </p:cNvPr>
          <p:cNvSpPr txBox="1"/>
          <p:nvPr/>
        </p:nvSpPr>
        <p:spPr>
          <a:xfrm>
            <a:off x="7071862" y="4307267"/>
            <a:ext cx="3709667" cy="58477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 70% : 30%</a:t>
            </a:r>
          </a:p>
        </p:txBody>
      </p:sp>
      <p:sp>
        <p:nvSpPr>
          <p:cNvPr id="4" name="テキスト ボックス 37">
            <a:extLst>
              <a:ext uri="{FF2B5EF4-FFF2-40B4-BE49-F238E27FC236}">
                <a16:creationId xmlns:a16="http://schemas.microsoft.com/office/drawing/2014/main" id="{DF14CF5C-355A-4DDE-8B8C-D55A05F3EDCE}"/>
              </a:ext>
            </a:extLst>
          </p:cNvPr>
          <p:cNvSpPr txBox="1"/>
          <p:nvPr/>
        </p:nvSpPr>
        <p:spPr>
          <a:xfrm>
            <a:off x="13833203" y="5968303"/>
            <a:ext cx="5124248" cy="58477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The Higher, The Better!</a:t>
            </a:r>
          </a:p>
        </p:txBody>
      </p:sp>
    </p:spTree>
    <p:extLst>
      <p:ext uri="{BB962C8B-B14F-4D97-AF65-F5344CB8AC3E}">
        <p14:creationId xmlns:p14="http://schemas.microsoft.com/office/powerpoint/2010/main" val="4274199515"/>
      </p:ext>
    </p:extLst>
  </p:cSld>
  <p:clrMapOvr>
    <a:masterClrMapping/>
  </p:clrMapOvr>
  <p:transition spd="slow" advTm="8939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0" grpId="0" animBg="1"/>
      <p:bldP spid="11" grpId="0" animBg="1"/>
      <p:bldP spid="17" grpId="0"/>
      <p:bldP spid="18" grpId="0"/>
      <p:bldP spid="23" grpId="0" animBg="1"/>
      <p:bldP spid="24" grpId="0" animBg="1"/>
      <p:bldP spid="27" grpId="0" animBg="1"/>
      <p:bldP spid="28" grpId="0" animBg="1"/>
      <p:bldP spid="31" grpId="0" animBg="1"/>
      <p:bldP spid="32" grpId="0" animBg="1"/>
      <p:bldP spid="34" grpId="0"/>
      <p:bldP spid="35" grpId="0" animBg="1"/>
      <p:bldP spid="36" grpId="0" animBg="1"/>
      <p:bldP spid="38" grpId="0"/>
      <p:bldP spid="3" grpId="0"/>
      <p:bldP spid="40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プレースホルダー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4 models applied</a:t>
            </a:r>
          </a:p>
        </p:txBody>
      </p:sp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Result Analysis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/>
          </p:nvPr>
        </p:nvSpPr>
        <p:spPr>
          <a:xfrm>
            <a:off x="12671598" y="2331590"/>
            <a:ext cx="3384376" cy="69243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Best</a:t>
            </a:r>
            <a:r>
              <a:rPr lang="zh-CN" altLang="en-US" b="1">
                <a:solidFill>
                  <a:schemeClr val="bg1"/>
                </a:solidFill>
              </a:rPr>
              <a:t> </a:t>
            </a:r>
            <a:r>
              <a:rPr lang="en-US" altLang="zh-CN" b="1">
                <a:solidFill>
                  <a:schemeClr val="bg1"/>
                </a:solidFill>
              </a:rPr>
              <a:t>Solution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5"/>
          </p:nvPr>
        </p:nvSpPr>
        <p:spPr>
          <a:xfrm>
            <a:off x="12671598" y="3326286"/>
            <a:ext cx="3384376" cy="3761429"/>
          </a:xfrm>
        </p:spPr>
        <p:txBody>
          <a:bodyPr>
            <a:normAutofit/>
          </a:bodyPr>
          <a:lstStyle/>
          <a:p>
            <a:r>
              <a:rPr lang="en-US" sz="2800" u="sng"/>
              <a:t>Decision Tree Model</a:t>
            </a:r>
          </a:p>
          <a:p>
            <a:endParaRPr lang="en-US"/>
          </a:p>
          <a:p>
            <a:r>
              <a:rPr lang="en-US"/>
              <a:t>Test Error = 0.138458</a:t>
            </a:r>
          </a:p>
          <a:p>
            <a:r>
              <a:rPr lang="en-US"/>
              <a:t>Accuracy = 0.861542</a:t>
            </a:r>
          </a:p>
          <a:p>
            <a:r>
              <a:rPr lang="en-US"/>
              <a:t>Test ROC = 0.854186</a:t>
            </a:r>
          </a:p>
          <a:p>
            <a:r>
              <a:rPr lang="en-US"/>
              <a:t>Test PR = 0.720009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803461B-F7B2-014F-83F2-DA874192BD48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 t="29" r="806" b="727"/>
          <a:stretch/>
        </p:blipFill>
        <p:spPr>
          <a:xfrm>
            <a:off x="1281142" y="2331590"/>
            <a:ext cx="11161240" cy="491752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CDCD07-BC85-8946-A746-BAB7DAB8487A}"/>
              </a:ext>
            </a:extLst>
          </p:cNvPr>
          <p:cNvSpPr/>
          <p:nvPr/>
        </p:nvSpPr>
        <p:spPr>
          <a:xfrm>
            <a:off x="11087422" y="6791157"/>
            <a:ext cx="1269524" cy="4543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699"/>
    </mc:Choice>
    <mc:Fallback xmlns="">
      <p:transition advTm="2699"/>
    </mc:Fallback>
  </mc:AlternateContent>
</p:sld>
</file>

<file path=ppt/theme/theme1.xml><?xml version="1.0" encoding="utf-8"?>
<a:theme xmlns:a="http://schemas.openxmlformats.org/drawingml/2006/main" name="Alphard - No Contents">
  <a:themeElements>
    <a:clrScheme name="Orange">
      <a:dk1>
        <a:srgbClr val="F2F2F2"/>
      </a:dk1>
      <a:lt1>
        <a:srgbClr val="F2F2F2"/>
      </a:lt1>
      <a:dk2>
        <a:srgbClr val="2F2F2F"/>
      </a:dk2>
      <a:lt2>
        <a:srgbClr val="2F2F2F"/>
      </a:lt2>
      <a:accent1>
        <a:srgbClr val="F2F2F2"/>
      </a:accent1>
      <a:accent2>
        <a:srgbClr val="2F2F2F"/>
      </a:accent2>
      <a:accent3>
        <a:srgbClr val="002060"/>
      </a:accent3>
      <a:accent4>
        <a:srgbClr val="A70000"/>
      </a:accent4>
      <a:accent5>
        <a:srgbClr val="205867"/>
      </a:accent5>
      <a:accent6>
        <a:srgbClr val="003300"/>
      </a:accent6>
      <a:hlink>
        <a:srgbClr val="F2F2F2"/>
      </a:hlink>
      <a:folHlink>
        <a:srgbClr val="8B8B8B"/>
      </a:folHlink>
    </a:clrScheme>
    <a:fontScheme name="Alphard">
      <a:majorFont>
        <a:latin typeface="Roboto Thin"/>
        <a:ea typeface="Capella"/>
        <a:cs typeface=""/>
      </a:majorFont>
      <a:minorFont>
        <a:latin typeface="Clear Sans Thin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</Words>
  <Application>Microsoft Office PowerPoint</Application>
  <PresentationFormat>Custom</PresentationFormat>
  <Paragraphs>57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Alphard - No Contents</vt:lpstr>
      <vt:lpstr>Funding successful projects on Kickstarter</vt:lpstr>
      <vt:lpstr>PowerPoint Presentation</vt:lpstr>
      <vt:lpstr>Simple formula of Kickstarter</vt:lpstr>
      <vt:lpstr>PowerPoint Presentation</vt:lpstr>
      <vt:lpstr>PowerPoint Presentation</vt:lpstr>
      <vt:lpstr>PowerPoint Presentation</vt:lpstr>
      <vt:lpstr>PowerPoint Presentation</vt:lpstr>
      <vt:lpstr>Process</vt:lpstr>
      <vt:lpstr>Result Analysis</vt:lpstr>
      <vt:lpstr>PowerPoint Presentation</vt:lpstr>
      <vt:lpstr>Top 50 Successful Project</vt:lpstr>
      <vt:lpstr>PowerPoint Presentation</vt:lpstr>
      <vt:lpstr>PowerPoint Presentation</vt:lpstr>
      <vt:lpstr>Thank You For Listening! 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Alphard</dc:title>
  <dc:creator>Jun</dc:creator>
  <cp:lastModifiedBy>LI Haotian</cp:lastModifiedBy>
  <cp:revision>2</cp:revision>
  <dcterms:modified xsi:type="dcterms:W3CDTF">2018-07-27T14:51:18Z</dcterms:modified>
</cp:coreProperties>
</file>